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61" r:id="rId1"/>
  </p:sldMasterIdLst>
  <p:notesMasterIdLst>
    <p:notesMasterId r:id="rId2"/>
  </p:notesMasterIdLst>
  <p:sldIdLst>
    <p:sldId id="292" r:id="rId3"/>
    <p:sldId id="293" r:id="rId4"/>
    <p:sldId id="294" r:id="rId5"/>
    <p:sldId id="295" r:id="rId6"/>
    <p:sldId id="296" r:id="rId7"/>
    <p:sldId id="297" r:id="rId8"/>
    <p:sldId id="298" r:id="rId9"/>
    <p:sldId id="299" r:id="rId10"/>
    <p:sldId id="300" r:id="rId11"/>
    <p:sldId id="301" r:id="rId12"/>
    <p:sldId id="303" r:id="rId13"/>
    <p:sldId id="304" r:id="rId14"/>
    <p:sldId id="305" r:id="rId15"/>
    <p:sldId id="306" r:id="rId16"/>
    <p:sldId id="307" r:id="rId17"/>
    <p:sldId id="308" r:id="rId18"/>
    <p:sldId id="309"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ustomXml" Target="../customXml/item1.xml"/><Relationship Id="rId24" Type="http://schemas.openxmlformats.org/officeDocument/2006/relationships/customXmlProps" Target="../customXml/itemProps1.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0" name="Shape 2"/>
        <p:cNvGrpSpPr/>
        <p:nvPr/>
      </p:nvGrpSpPr>
      <p:grpSpPr>
        <a:xfrm>
          <a:off x="0" y="0"/>
          <a:ext cx="0" cy="0"/>
          <a:chOff x="0" y="0"/>
          <a:chExt cx="0" cy="0"/>
        </a:xfrm>
      </p:grpSpPr>
      <p:sp>
        <p:nvSpPr>
          <p:cNvPr id="1048710"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1"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8" name="PlaceHolder 1"/>
          <p:cNvSpPr>
            <a:spLocks noChangeAspect="1" noRot="1" noGrp="1"/>
          </p:cNvSpPr>
          <p:nvPr>
            <p:ph type="sldImg"/>
          </p:nvPr>
        </p:nvSpPr>
        <p:spPr>
          <a:xfrm>
            <a:off x="685800" y="1143000"/>
            <a:ext cx="5486400" cy="3086100"/>
          </a:xfrm>
          <a:prstGeom prst="rect"/>
        </p:spPr>
      </p:sp>
      <p:sp>
        <p:nvSpPr>
          <p:cNvPr id="1048649"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53" name="PlaceHolder 1"/>
          <p:cNvSpPr>
            <a:spLocks noChangeAspect="1" noRot="1" noGrp="1"/>
          </p:cNvSpPr>
          <p:nvPr>
            <p:ph type="sldImg"/>
          </p:nvPr>
        </p:nvSpPr>
        <p:spPr>
          <a:xfrm>
            <a:off x="685800" y="1143000"/>
            <a:ext cx="5486400" cy="3086100"/>
          </a:xfrm>
          <a:prstGeom prst="rect"/>
        </p:spPr>
      </p:sp>
      <p:sp>
        <p:nvSpPr>
          <p:cNvPr id="104865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57" name="PlaceHolder 1"/>
          <p:cNvSpPr>
            <a:spLocks noChangeAspect="1" noRot="1" noGrp="1"/>
          </p:cNvSpPr>
          <p:nvPr>
            <p:ph type="sldImg"/>
          </p:nvPr>
        </p:nvSpPr>
        <p:spPr>
          <a:xfrm>
            <a:off x="685800" y="1143000"/>
            <a:ext cx="5486400" cy="3086100"/>
          </a:xfrm>
          <a:prstGeom prst="rect"/>
        </p:spPr>
      </p:sp>
      <p:sp>
        <p:nvSpPr>
          <p:cNvPr id="104865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62" name="PlaceHolder 1"/>
          <p:cNvSpPr>
            <a:spLocks noChangeAspect="1" noRot="1" noGrp="1"/>
          </p:cNvSpPr>
          <p:nvPr>
            <p:ph type="sldImg"/>
          </p:nvPr>
        </p:nvSpPr>
        <p:spPr>
          <a:xfrm>
            <a:off x="685800" y="1143000"/>
            <a:ext cx="5486400" cy="3086100"/>
          </a:xfrm>
          <a:prstGeom prst="rect"/>
        </p:spPr>
      </p:sp>
      <p:sp>
        <p:nvSpPr>
          <p:cNvPr id="104866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66" name="PlaceHolder 1"/>
          <p:cNvSpPr>
            <a:spLocks noChangeAspect="1" noRot="1" noGrp="1"/>
          </p:cNvSpPr>
          <p:nvPr>
            <p:ph type="sldImg"/>
          </p:nvPr>
        </p:nvSpPr>
        <p:spPr>
          <a:xfrm>
            <a:off x="685800" y="1143000"/>
            <a:ext cx="5486400" cy="3086100"/>
          </a:xfrm>
          <a:prstGeom prst="rect"/>
        </p:spPr>
      </p:sp>
      <p:sp>
        <p:nvSpPr>
          <p:cNvPr id="104866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14</a:t>
            </a:fld>
            <a:endParaRPr b="0" sz="1200" lang="en-US" spc="-1" strike="noStrike">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71" name="PlaceHolder 1"/>
          <p:cNvSpPr>
            <a:spLocks noChangeAspect="1" noRot="1" noGrp="1"/>
          </p:cNvSpPr>
          <p:nvPr>
            <p:ph type="sldImg"/>
          </p:nvPr>
        </p:nvSpPr>
        <p:spPr>
          <a:xfrm>
            <a:off x="685800" y="1143000"/>
            <a:ext cx="5486400" cy="3086100"/>
          </a:xfrm>
          <a:prstGeom prst="rect"/>
        </p:spPr>
      </p:sp>
      <p:sp>
        <p:nvSpPr>
          <p:cNvPr id="1048672"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7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57"/>
        <p:cNvGrpSpPr/>
        <p:nvPr/>
      </p:nvGrpSpPr>
      <p:grpSpPr>
        <a:xfrm>
          <a:off x="0" y="0"/>
          <a:ext cx="0" cy="0"/>
          <a:chOff x="0" y="0"/>
          <a:chExt cx="0" cy="0"/>
        </a:xfrm>
      </p:grpSpPr>
      <p:sp>
        <p:nvSpPr>
          <p:cNvPr id="104867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7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79" name="PlaceHolder 1"/>
          <p:cNvSpPr>
            <a:spLocks noChangeAspect="1" noRot="1" noGrp="1"/>
          </p:cNvSpPr>
          <p:nvPr>
            <p:ph type="sldImg"/>
          </p:nvPr>
        </p:nvSpPr>
        <p:spPr>
          <a:xfrm>
            <a:off x="685800" y="1143000"/>
            <a:ext cx="5486400" cy="3086100"/>
          </a:xfrm>
          <a:prstGeom prst="rect"/>
        </p:spPr>
      </p:sp>
      <p:sp>
        <p:nvSpPr>
          <p:cNvPr id="1048680"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81"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17</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57"/>
        <p:cNvGrpSpPr/>
        <p:nvPr/>
      </p:nvGrpSpPr>
      <p:grpSpPr>
        <a:xfrm>
          <a:off x="0" y="0"/>
          <a:ext cx="0" cy="0"/>
          <a:chOff x="0" y="0"/>
          <a:chExt cx="0" cy="0"/>
        </a:xfrm>
      </p:grpSpPr>
      <p:sp>
        <p:nvSpPr>
          <p:cNvPr id="104859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600"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1"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 name="Shape 57"/>
        <p:cNvGrpSpPr/>
        <p:nvPr/>
      </p:nvGrpSpPr>
      <p:grpSpPr>
        <a:xfrm>
          <a:off x="0" y="0"/>
          <a:ext cx="0" cy="0"/>
          <a:chOff x="0" y="0"/>
          <a:chExt cx="0" cy="0"/>
        </a:xfrm>
      </p:grpSpPr>
      <p:sp>
        <p:nvSpPr>
          <p:cNvPr id="104860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7"/>
        <p:cNvGrpSpPr/>
        <p:nvPr/>
      </p:nvGrpSpPr>
      <p:grpSpPr>
        <a:xfrm>
          <a:off x="0" y="0"/>
          <a:ext cx="0" cy="0"/>
          <a:chOff x="0" y="0"/>
          <a:chExt cx="0" cy="0"/>
        </a:xfrm>
      </p:grpSpPr>
      <p:sp>
        <p:nvSpPr>
          <p:cNvPr id="1048610"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1"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7"/>
        <p:cNvGrpSpPr/>
        <p:nvPr/>
      </p:nvGrpSpPr>
      <p:grpSpPr>
        <a:xfrm>
          <a:off x="0" y="0"/>
          <a:ext cx="0" cy="0"/>
          <a:chOff x="0" y="0"/>
          <a:chExt cx="0" cy="0"/>
        </a:xfrm>
      </p:grpSpPr>
      <p:sp>
        <p:nvSpPr>
          <p:cNvPr id="104861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7"/>
        <p:cNvGrpSpPr/>
        <p:nvPr/>
      </p:nvGrpSpPr>
      <p:grpSpPr>
        <a:xfrm>
          <a:off x="0" y="0"/>
          <a:ext cx="0" cy="0"/>
          <a:chOff x="0" y="0"/>
          <a:chExt cx="0" cy="0"/>
        </a:xfrm>
      </p:grpSpPr>
      <p:sp>
        <p:nvSpPr>
          <p:cNvPr id="1048620"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1"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24" name="PlaceHolder 1"/>
          <p:cNvSpPr>
            <a:spLocks noChangeAspect="1" noRot="1" noGrp="1"/>
          </p:cNvSpPr>
          <p:nvPr>
            <p:ph type="sldImg"/>
          </p:nvPr>
        </p:nvSpPr>
        <p:spPr>
          <a:xfrm>
            <a:off x="685800" y="1143000"/>
            <a:ext cx="5486400" cy="3086100"/>
          </a:xfrm>
          <a:prstGeom prst="rect"/>
        </p:spPr>
      </p:sp>
      <p:sp>
        <p:nvSpPr>
          <p:cNvPr id="1048625"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6"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8" name="PlaceHolder 1"/>
          <p:cNvSpPr>
            <a:spLocks noChangeAspect="1" noRot="1" noGrp="1"/>
          </p:cNvSpPr>
          <p:nvPr>
            <p:ph type="sldImg"/>
          </p:nvPr>
        </p:nvSpPr>
        <p:spPr>
          <a:xfrm>
            <a:off x="685800" y="1143000"/>
            <a:ext cx="5486400" cy="3086100"/>
          </a:xfrm>
          <a:prstGeom prst="rect"/>
        </p:spPr>
      </p:sp>
      <p:sp>
        <p:nvSpPr>
          <p:cNvPr id="1048629"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3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8"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4" name="Shape 48"/>
        <p:cNvGrpSpPr/>
        <p:nvPr/>
      </p:nvGrpSpPr>
      <p:grpSpPr>
        <a:xfrm>
          <a:off x="0" y="0"/>
          <a:ext cx="0" cy="0"/>
          <a:chOff x="0" y="0"/>
          <a:chExt cx="0" cy="0"/>
        </a:xfrm>
      </p:grpSpPr>
      <p:sp>
        <p:nvSpPr>
          <p:cNvPr id="1048693"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91" name=""/>
        <p:cNvGrpSpPr/>
        <p:nvPr/>
      </p:nvGrpSpPr>
      <p:grpSpPr>
        <a:xfrm>
          <a:off x="0" y="0"/>
          <a:ext cx="0" cy="0"/>
          <a:chOff x="0" y="0"/>
          <a:chExt cx="0" cy="0"/>
        </a:xfrm>
      </p:grpSpPr>
      <p:sp>
        <p:nvSpPr>
          <p:cNvPr id="1048685"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86"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4/18/2024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2" name="Shape 20"/>
        <p:cNvGrpSpPr/>
        <p:nvPr/>
      </p:nvGrpSpPr>
      <p:grpSpPr>
        <a:xfrm>
          <a:off x="0" y="0"/>
          <a:ext cx="0" cy="0"/>
          <a:chOff x="0" y="0"/>
          <a:chExt cx="0" cy="0"/>
        </a:xfrm>
      </p:grpSpPr>
      <p:sp>
        <p:nvSpPr>
          <p:cNvPr id="1048687"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8"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9"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0"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5" name="Shape 25"/>
        <p:cNvGrpSpPr/>
        <p:nvPr/>
      </p:nvGrpSpPr>
      <p:grpSpPr>
        <a:xfrm>
          <a:off x="0" y="0"/>
          <a:ext cx="0" cy="0"/>
          <a:chOff x="0" y="0"/>
          <a:chExt cx="0" cy="0"/>
        </a:xfrm>
      </p:grpSpPr>
      <p:sp>
        <p:nvSpPr>
          <p:cNvPr id="1048694"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5"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6" name="Shape 28"/>
        <p:cNvGrpSpPr/>
        <p:nvPr/>
      </p:nvGrpSpPr>
      <p:grpSpPr>
        <a:xfrm>
          <a:off x="0" y="0"/>
          <a:ext cx="0" cy="0"/>
          <a:chOff x="0" y="0"/>
          <a:chExt cx="0" cy="0"/>
        </a:xfrm>
      </p:grpSpPr>
      <p:sp>
        <p:nvSpPr>
          <p:cNvPr id="1048696"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97"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8"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7" name="Shape 20"/>
        <p:cNvGrpSpPr/>
        <p:nvPr/>
      </p:nvGrpSpPr>
      <p:grpSpPr>
        <a:xfrm>
          <a:off x="0" y="0"/>
          <a:ext cx="0" cy="0"/>
          <a:chOff x="0" y="0"/>
          <a:chExt cx="0" cy="0"/>
        </a:xfrm>
      </p:grpSpPr>
      <p:sp>
        <p:nvSpPr>
          <p:cNvPr id="1048699"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700"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1"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2"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0" name="Shape 28"/>
        <p:cNvGrpSpPr/>
        <p:nvPr/>
      </p:nvGrpSpPr>
      <p:grpSpPr>
        <a:xfrm>
          <a:off x="0" y="0"/>
          <a:ext cx="0" cy="0"/>
          <a:chOff x="0" y="0"/>
          <a:chExt cx="0" cy="0"/>
        </a:xfrm>
      </p:grpSpPr>
      <p:sp>
        <p:nvSpPr>
          <p:cNvPr id="1048682"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83"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84"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8" name="Shape 32"/>
        <p:cNvGrpSpPr/>
        <p:nvPr/>
      </p:nvGrpSpPr>
      <p:grpSpPr>
        <a:xfrm>
          <a:off x="0" y="0"/>
          <a:ext cx="0" cy="0"/>
          <a:chOff x="0" y="0"/>
          <a:chExt cx="0" cy="0"/>
        </a:xfrm>
      </p:grpSpPr>
      <p:sp>
        <p:nvSpPr>
          <p:cNvPr id="1048703"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04"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9" name="Shape 35"/>
        <p:cNvGrpSpPr/>
        <p:nvPr/>
      </p:nvGrpSpPr>
      <p:grpSpPr>
        <a:xfrm>
          <a:off x="0" y="0"/>
          <a:ext cx="0" cy="0"/>
          <a:chOff x="0" y="0"/>
          <a:chExt cx="0" cy="0"/>
        </a:xfrm>
      </p:grpSpPr>
      <p:sp>
        <p:nvSpPr>
          <p:cNvPr id="1048705"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706"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707"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708"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709"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3" name="Shape 41"/>
        <p:cNvGrpSpPr/>
        <p:nvPr/>
      </p:nvGrpSpPr>
      <p:grpSpPr>
        <a:xfrm>
          <a:off x="0" y="0"/>
          <a:ext cx="0" cy="0"/>
          <a:chOff x="0" y="0"/>
          <a:chExt cx="0" cy="0"/>
        </a:xfrm>
      </p:grpSpPr>
      <p:sp>
        <p:nvSpPr>
          <p:cNvPr id="1048691"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92"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 Detecting Spam Emails</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IN">
                <a:solidFill>
                  <a:schemeClr val="bg1">
                    <a:lumMod val="95000"/>
                  </a:schemeClr>
                </a:solidFill>
              </a:rPr>
              <a:t> Detecting Spam Emails</a:t>
            </a:r>
            <a:endParaRPr b="1" dirty="0" sz="2000" lang="en-US">
              <a:solidFill>
                <a:schemeClr val="bg1">
                  <a:lumMod val="95000"/>
                </a:schemeClr>
              </a:solidFill>
            </a:endParaRPr>
          </a:p>
        </p:txBody>
      </p:sp>
      <p:sp>
        <p:nvSpPr>
          <p:cNvPr id="1048589" name="TextBox 26"/>
          <p:cNvSpPr txBox="1"/>
          <p:nvPr/>
        </p:nvSpPr>
        <p:spPr>
          <a:xfrm>
            <a:off x="1301860" y="4239664"/>
            <a:ext cx="5270699" cy="651460"/>
          </a:xfrm>
          <a:prstGeom prst="rect"/>
          <a:noFill/>
        </p:spPr>
        <p:txBody>
          <a:bodyPr wrap="square">
            <a:spAutoFit/>
          </a:bodyPr>
          <a:p>
            <a:pPr lvl="0" marR="0" rtl="0">
              <a:lnSpc>
                <a:spcPct val="100000"/>
              </a:lnSpc>
              <a:spcBef>
                <a:spcPts val="0"/>
              </a:spcBef>
              <a:spcAft>
                <a:spcPts val="200"/>
              </a:spcAft>
            </a:pPr>
            <a:r>
              <a:rPr b="1" dirty="0" sz="1100" lang="en-US">
                <a:solidFill>
                  <a:schemeClr val="bg1"/>
                </a:solidFill>
              </a:rPr>
              <a:t>Name:                  </a:t>
            </a:r>
            <a:r>
              <a:rPr b="1" dirty="0" sz="1100" lang="en-IN">
                <a:solidFill>
                  <a:schemeClr val="bg1"/>
                </a:solidFill>
              </a:rPr>
              <a:t>   </a:t>
            </a:r>
            <a:r>
              <a:rPr b="1" dirty="0" sz="1100" lang="en-US">
                <a:solidFill>
                  <a:schemeClr val="bg1"/>
                </a:solidFill>
              </a:rPr>
              <a:t>A</a:t>
            </a:r>
            <a:r>
              <a:rPr b="1" dirty="0" sz="1100" lang="en-US">
                <a:solidFill>
                  <a:schemeClr val="bg1"/>
                </a:solidFill>
              </a:rPr>
              <a:t>N</a:t>
            </a:r>
            <a:r>
              <a:rPr b="1" dirty="0" sz="1100" lang="en-US">
                <a:solidFill>
                  <a:schemeClr val="bg1"/>
                </a:solidFill>
              </a:rPr>
              <a:t>B</a:t>
            </a:r>
            <a:r>
              <a:rPr b="1" dirty="0" sz="1100" lang="en-US">
                <a:solidFill>
                  <a:schemeClr val="bg1"/>
                </a:solidFill>
              </a:rPr>
              <a:t>U</a:t>
            </a:r>
            <a:r>
              <a:rPr b="1" dirty="0" sz="1100" lang="en-US">
                <a:solidFill>
                  <a:schemeClr val="bg1"/>
                </a:solidFill>
              </a:rPr>
              <a:t>V</a:t>
            </a:r>
            <a:r>
              <a:rPr b="1" dirty="0" sz="1100" lang="en-US">
                <a:solidFill>
                  <a:schemeClr val="bg1"/>
                </a:solidFill>
              </a:rPr>
              <a:t>E</a:t>
            </a:r>
            <a:r>
              <a:rPr b="1" dirty="0" sz="1100" lang="en-US">
                <a:solidFill>
                  <a:schemeClr val="bg1"/>
                </a:solidFill>
              </a:rPr>
              <a:t>A</a:t>
            </a:r>
            <a:r>
              <a:rPr b="1" dirty="0" sz="1100" lang="en-US">
                <a:solidFill>
                  <a:schemeClr val="bg1"/>
                </a:solidFill>
              </a:rPr>
              <a:t>N</a:t>
            </a:r>
            <a:r>
              <a:rPr b="1" dirty="0" sz="1100" lang="en-US">
                <a:solidFill>
                  <a:schemeClr val="bg1"/>
                </a:solidFill>
              </a:rPr>
              <a:t>T</a:t>
            </a:r>
            <a:r>
              <a:rPr b="1" dirty="0" sz="1100" lang="en-US">
                <a:solidFill>
                  <a:schemeClr val="bg1"/>
                </a:solidFill>
              </a:rPr>
              <a:t>H</a:t>
            </a:r>
            <a:r>
              <a:rPr b="1" dirty="0" sz="1100" lang="en-US">
                <a:solidFill>
                  <a:schemeClr val="bg1"/>
                </a:solidFill>
              </a:rPr>
              <a:t>A</a:t>
            </a:r>
            <a:r>
              <a:rPr b="1" dirty="0" sz="1100" lang="en-US">
                <a:solidFill>
                  <a:schemeClr val="bg1"/>
                </a:solidFill>
              </a:rPr>
              <a:t>N</a:t>
            </a:r>
            <a:r>
              <a:rPr b="1" dirty="0" sz="1100" lang="en-US">
                <a:solidFill>
                  <a:schemeClr val="bg1"/>
                </a:solidFill>
              </a:rPr>
              <a:t> </a:t>
            </a:r>
            <a:r>
              <a:rPr b="1" dirty="0" sz="1100" lang="en-US">
                <a:solidFill>
                  <a:schemeClr val="bg1"/>
                </a:solidFill>
              </a:rPr>
              <a:t>T</a:t>
            </a:r>
            <a:endParaRPr b="1" dirty="0" sz="1100" lang="en-US">
              <a:solidFill>
                <a:schemeClr val="bg1"/>
              </a:solidFill>
            </a:endParaRPr>
          </a:p>
          <a:p>
            <a:pPr lvl="0" marR="0" rtl="0">
              <a:lnSpc>
                <a:spcPct val="100000"/>
              </a:lnSpc>
              <a:spcBef>
                <a:spcPts val="0"/>
              </a:spcBef>
              <a:spcAft>
                <a:spcPts val="200"/>
              </a:spcAft>
            </a:pPr>
            <a:r>
              <a:rPr b="1" cap="none" dirty="0" sz="1100" i="0" lang="en-US" strike="noStrike" u="none">
                <a:solidFill>
                  <a:schemeClr val="bg1"/>
                </a:solidFill>
                <a:latin typeface="Arial"/>
                <a:ea typeface="Arial"/>
                <a:cs typeface="Arial"/>
                <a:sym typeface="Arial"/>
              </a:rPr>
              <a:t>NM Id:                    au617</a:t>
            </a:r>
            <a:r>
              <a:rPr b="1" dirty="0" sz="1100" lang="en-IN">
                <a:solidFill>
                  <a:schemeClr val="bg1"/>
                </a:solidFill>
              </a:rPr>
              <a:t>721110</a:t>
            </a:r>
            <a:r>
              <a:rPr b="1" dirty="0" sz="1100" lang="en-US">
                <a:solidFill>
                  <a:schemeClr val="bg1"/>
                </a:solidFill>
              </a:rPr>
              <a:t>0</a:t>
            </a:r>
            <a:r>
              <a:rPr b="1" dirty="0" sz="1100" lang="en-US">
                <a:solidFill>
                  <a:schemeClr val="bg1"/>
                </a:solidFill>
              </a:rPr>
              <a:t>6</a:t>
            </a:r>
            <a:endParaRPr b="1" cap="none" dirty="0" sz="1100" i="0" lang="en-US" strike="noStrike" u="none">
              <a:solidFill>
                <a:schemeClr val="bg1"/>
              </a:solidFill>
              <a:latin typeface="Arial"/>
              <a:ea typeface="Arial"/>
              <a:cs typeface="Arial"/>
              <a:sym typeface="Arial"/>
            </a:endParaRPr>
          </a:p>
          <a:p>
            <a:pPr lvl="0" marR="0" rtl="0">
              <a:lnSpc>
                <a:spcPct val="100000"/>
              </a:lnSpc>
              <a:spcBef>
                <a:spcPts val="0"/>
              </a:spcBef>
              <a:spcAft>
                <a:spcPts val="200"/>
              </a:spcAft>
            </a:pPr>
            <a:r>
              <a:rPr b="1" dirty="0" sz="1100" lang="en-US">
                <a:solidFill>
                  <a:schemeClr val="bg1"/>
                </a:solidFill>
              </a:rPr>
              <a:t>College Name:       GOVERNMENT COLLEGE OF ENGINEERING, SALEM</a:t>
            </a:r>
            <a:endParaRPr b="1"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31" name="Rectangle: Rounded Corners 18"/>
          <p:cNvSpPr/>
          <p:nvPr/>
        </p:nvSpPr>
        <p:spPr>
          <a:xfrm>
            <a:off x="6655429" y="361745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2" name="Rectangle: Rounded Corners 17"/>
          <p:cNvSpPr/>
          <p:nvPr/>
        </p:nvSpPr>
        <p:spPr>
          <a:xfrm>
            <a:off x="2215039" y="361917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3" name="Rectangle: Rounded Corners 16"/>
          <p:cNvSpPr/>
          <p:nvPr/>
        </p:nvSpPr>
        <p:spPr>
          <a:xfrm>
            <a:off x="6655429" y="308238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4" name="Rectangle: Rounded Corners 15"/>
          <p:cNvSpPr/>
          <p:nvPr/>
        </p:nvSpPr>
        <p:spPr>
          <a:xfrm>
            <a:off x="2215039" y="308735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5" name="Rectangle: Rounded Corners 14"/>
          <p:cNvSpPr/>
          <p:nvPr/>
        </p:nvSpPr>
        <p:spPr>
          <a:xfrm>
            <a:off x="6655429" y="2544968"/>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6" name="Rectangle: Rounded Corners 13"/>
          <p:cNvSpPr/>
          <p:nvPr/>
        </p:nvSpPr>
        <p:spPr>
          <a:xfrm>
            <a:off x="2206633" y="2543697"/>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7" name="Rectangle: Rounded Corners 12"/>
          <p:cNvSpPr/>
          <p:nvPr/>
        </p:nvSpPr>
        <p:spPr>
          <a:xfrm>
            <a:off x="6642091" y="2008145"/>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8" name="Rectangle: Rounded Corners 11"/>
          <p:cNvSpPr/>
          <p:nvPr/>
        </p:nvSpPr>
        <p:spPr>
          <a:xfrm>
            <a:off x="2206633" y="2012514"/>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9" name="Rectangle: Rounded Corners 10"/>
          <p:cNvSpPr/>
          <p:nvPr/>
        </p:nvSpPr>
        <p:spPr>
          <a:xfrm>
            <a:off x="6642091"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0" name="Rectangle: Rounded Corners 9"/>
          <p:cNvSpPr/>
          <p:nvPr/>
        </p:nvSpPr>
        <p:spPr>
          <a:xfrm>
            <a:off x="2206633"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1" name="Google Shape;61;g5fab984687_2_0"/>
          <p:cNvSpPr txBox="1"/>
          <p:nvPr/>
        </p:nvSpPr>
        <p:spPr>
          <a:xfrm>
            <a:off x="123208" y="571500"/>
            <a:ext cx="4448791" cy="430445"/>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42" name="Google Shape;62;g5fab984687_2_0"/>
          <p:cNvSpPr txBox="1"/>
          <p:nvPr/>
        </p:nvSpPr>
        <p:spPr>
          <a:xfrm>
            <a:off x="132397" y="1061211"/>
            <a:ext cx="4386264" cy="3860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spcAft>
                <a:spcPts val="800"/>
              </a:spcAft>
              <a:buClr>
                <a:srgbClr val="213163"/>
              </a:buClr>
            </a:pPr>
            <a:r>
              <a:rPr b="1" dirty="0" lang="en-US"/>
              <a:t>Dataset Description:</a:t>
            </a:r>
          </a:p>
        </p:txBody>
      </p:sp>
      <p:sp>
        <p:nvSpPr>
          <p:cNvPr id="1048643" name="Rectangle: Rounded Corners 4"/>
          <p:cNvSpPr/>
          <p:nvPr/>
        </p:nvSpPr>
        <p:spPr>
          <a:xfrm>
            <a:off x="2257422" y="1510542"/>
            <a:ext cx="4629151" cy="430445"/>
          </a:xfrm>
          <a:prstGeom prst="roundRect"/>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The dataset contains set of Emails.</a:t>
            </a:r>
          </a:p>
        </p:txBody>
      </p:sp>
      <p:sp>
        <p:nvSpPr>
          <p:cNvPr id="1048644" name="Rectangle: Rounded Corners 5"/>
          <p:cNvSpPr/>
          <p:nvPr/>
        </p:nvSpPr>
        <p:spPr>
          <a:xfrm>
            <a:off x="2257422" y="2046094"/>
            <a:ext cx="4629151" cy="430445"/>
          </a:xfrm>
          <a:prstGeom prst="roundRect"/>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Size of dataset is </a:t>
            </a:r>
            <a:r>
              <a:rPr dirty="0" lang="en-US" spc="1">
                <a:solidFill>
                  <a:schemeClr val="tx1"/>
                </a:solidFill>
                <a:latin typeface="IBM Plex Sans"/>
              </a:rPr>
              <a:t>5572 rows</a:t>
            </a:r>
            <a:endParaRPr dirty="0" sz="1400" lang="en-US" spc="1">
              <a:solidFill>
                <a:schemeClr val="tx1"/>
              </a:solidFill>
              <a:latin typeface="IBM Plex Sans"/>
            </a:endParaRPr>
          </a:p>
        </p:txBody>
      </p:sp>
      <p:sp>
        <p:nvSpPr>
          <p:cNvPr id="1048645" name="Rectangle: Rounded Corners 6"/>
          <p:cNvSpPr/>
          <p:nvPr/>
        </p:nvSpPr>
        <p:spPr>
          <a:xfrm>
            <a:off x="2257422" y="2581647"/>
            <a:ext cx="4629151" cy="430445"/>
          </a:xfrm>
          <a:prstGeom prst="roundRect"/>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Categorized into two classes</a:t>
            </a:r>
          </a:p>
        </p:txBody>
      </p:sp>
      <p:sp>
        <p:nvSpPr>
          <p:cNvPr id="1048646" name="Rectangle: Rounded Corners 7"/>
          <p:cNvSpPr/>
          <p:nvPr/>
        </p:nvSpPr>
        <p:spPr>
          <a:xfrm>
            <a:off x="2257422" y="3117199"/>
            <a:ext cx="4629151" cy="430445"/>
          </a:xfrm>
          <a:prstGeom prst="roundRect"/>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Spam, Ham</a:t>
            </a:r>
          </a:p>
        </p:txBody>
      </p:sp>
      <p:sp>
        <p:nvSpPr>
          <p:cNvPr id="1048647" name="Rectangle: Rounded Corners 8"/>
          <p:cNvSpPr/>
          <p:nvPr/>
        </p:nvSpPr>
        <p:spPr>
          <a:xfrm>
            <a:off x="2257422" y="3652752"/>
            <a:ext cx="4629151" cy="430445"/>
          </a:xfrm>
          <a:prstGeom prst="roundRect"/>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Each class has around </a:t>
            </a:r>
            <a:r>
              <a:rPr dirty="0" lang="en-US" spc="1">
                <a:solidFill>
                  <a:schemeClr val="tx1"/>
                </a:solidFill>
                <a:latin typeface="IBM Plex Sans"/>
              </a:rPr>
              <a:t>2780 sentences</a:t>
            </a:r>
            <a:endParaRPr dirty="0" sz="1400" lang="en-US" spc="1">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51" name="Google Shape;61;g5fab984687_2_0"/>
          <p:cNvSpPr txBox="1"/>
          <p:nvPr/>
        </p:nvSpPr>
        <p:spPr>
          <a:xfrm>
            <a:off x="123209"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52" name="Google Shape;62;g5fab984687_2_0"/>
          <p:cNvSpPr txBox="1"/>
          <p:nvPr/>
        </p:nvSpPr>
        <p:spPr>
          <a:xfrm>
            <a:off x="123208" y="1478492"/>
            <a:ext cx="7557752" cy="3319749"/>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r>
              <a:rPr b="0" dirty="0" sz="1600" i="1" lang="en-IN">
                <a:solidFill>
                  <a:schemeClr val="tx1"/>
                </a:solidFill>
                <a:effectLst/>
                <a:latin typeface="Söhne"/>
              </a:rPr>
              <a:t>Algorithm:</a:t>
            </a:r>
            <a:endParaRPr b="0" dirty="0" sz="1600" i="1" lang="en-IN">
              <a:solidFill>
                <a:schemeClr val="tx1"/>
              </a:solidFill>
              <a:effectLst/>
              <a:latin typeface="Söhne"/>
            </a:endParaRPr>
          </a:p>
          <a:p>
            <a:pPr algn="l">
              <a:buFont typeface="+mj-lt"/>
              <a:buAutoNum type="arabicPeriod"/>
            </a:pPr>
            <a:r>
              <a:rPr b="1" dirty="0" sz="1600" i="1" lang="en-IN">
                <a:solidFill>
                  <a:schemeClr val="tx1"/>
                </a:solidFill>
                <a:effectLst/>
                <a:latin typeface="Söhne"/>
              </a:rPr>
              <a:t>Input:</a:t>
            </a:r>
            <a:r>
              <a:rPr b="0" dirty="0" sz="1600" i="1" lang="en-IN">
                <a:solidFill>
                  <a:schemeClr val="tx1"/>
                </a:solidFill>
                <a:effectLst/>
                <a:latin typeface="Söhne"/>
              </a:rPr>
              <a:t> Email text data</a:t>
            </a:r>
            <a:endParaRPr b="0" dirty="0" sz="1600" i="1" lang="en-IN">
              <a:solidFill>
                <a:schemeClr val="tx1"/>
              </a:solidFill>
              <a:effectLst/>
              <a:latin typeface="Söhne"/>
            </a:endParaRPr>
          </a:p>
          <a:p>
            <a:pPr algn="l">
              <a:buFont typeface="+mj-lt"/>
              <a:buAutoNum type="arabicPeriod"/>
            </a:pPr>
            <a:r>
              <a:rPr b="1" dirty="0" sz="1600" i="1" lang="en-IN">
                <a:solidFill>
                  <a:schemeClr val="tx1"/>
                </a:solidFill>
                <a:effectLst/>
                <a:latin typeface="Söhne"/>
              </a:rPr>
              <a:t>Output:</a:t>
            </a:r>
            <a:r>
              <a:rPr b="0" dirty="0" sz="1600" i="1" lang="en-IN">
                <a:solidFill>
                  <a:schemeClr val="tx1"/>
                </a:solidFill>
                <a:effectLst/>
                <a:latin typeface="Söhne"/>
              </a:rPr>
              <a:t> Spam or non-spam (ham) classification</a:t>
            </a:r>
            <a:endParaRPr b="0" dirty="0" sz="1600" i="1" lang="en-IN">
              <a:solidFill>
                <a:schemeClr val="tx1"/>
              </a:solidFill>
              <a:effectLst/>
              <a:latin typeface="Söhne"/>
            </a:endParaRPr>
          </a:p>
          <a:p>
            <a:pPr algn="l"/>
            <a:r>
              <a:rPr b="0" dirty="0" sz="1600" i="1" lang="en-IN">
                <a:solidFill>
                  <a:schemeClr val="tx1"/>
                </a:solidFill>
                <a:effectLst/>
                <a:latin typeface="Söhne"/>
              </a:rPr>
              <a:t>Algorithm Steps:</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Preprocess the email text data (e.g., remove stop words, tokenize).</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Extract features from the pre-processed text data (e.g., TF-IDF, N-grams).</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Train a machine learning model on the extracted features (e.g., logistic regression, SVM, naive Bayes).</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Evaluate the trained model on a test dataset using metrics such as accuracy, precision, recall, and F1 score.</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Fine-tune the model by experimenting with different preprocessing techniques, feature extraction methods, and model parameters to improve performance.</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Deploy the trained model as a spam detection system for real-world use.</a:t>
            </a:r>
            <a:endParaRPr b="0" dirty="0" sz="1600" i="1" lang="en-IN">
              <a:solidFill>
                <a:schemeClr val="tx1"/>
              </a:solidFill>
              <a:effectLst/>
              <a:latin typeface="Söh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6"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pic>
        <p:nvPicPr>
          <p:cNvPr id="2097167" name="Picture 6"/>
          <p:cNvPicPr>
            <a:picLocks noChangeAspect="1"/>
          </p:cNvPicPr>
          <p:nvPr/>
        </p:nvPicPr>
        <p:blipFill rotWithShape="1">
          <a:blip xmlns:r="http://schemas.openxmlformats.org/officeDocument/2006/relationships" r:embed="rId1"/>
          <a:srcRect l="4876" t="45986" r="15785" b="8908"/>
          <a:stretch>
            <a:fillRect/>
          </a:stretch>
        </p:blipFill>
        <p:spPr>
          <a:xfrm>
            <a:off x="642347" y="1411746"/>
            <a:ext cx="7254744" cy="2850416"/>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60"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61" name="Google Shape;62;g5fab984687_2_0"/>
          <p:cNvSpPr txBox="1"/>
          <p:nvPr/>
        </p:nvSpPr>
        <p:spPr>
          <a:xfrm>
            <a:off x="185737" y="1061211"/>
            <a:ext cx="4386264" cy="36372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buFont typeface="+mj-lt"/>
              <a:buAutoNum type="arabicPeriod"/>
            </a:pPr>
            <a:r>
              <a:rPr b="1" dirty="0" i="1" lang="en-US">
                <a:solidFill>
                  <a:schemeClr val="tx1"/>
                </a:solidFill>
                <a:effectLst/>
                <a:latin typeface="Söhne"/>
              </a:rPr>
              <a:t>Advanced Machine Learning Techniques:</a:t>
            </a:r>
            <a:r>
              <a:rPr b="0" dirty="0" i="1" lang="en-US">
                <a:solidFill>
                  <a:schemeClr val="tx1"/>
                </a:solidFill>
                <a:effectLst/>
                <a:latin typeface="Söhne"/>
              </a:rPr>
              <a:t> Explore advanced machine learning techniques such as deep learning, ensemble methods, and natural language processing (NLP) to improve the accuracy and efficiency of spam email detection.</a:t>
            </a:r>
            <a:endParaRPr b="0" dirty="0" i="1" lang="en-US">
              <a:solidFill>
                <a:schemeClr val="tx1"/>
              </a:solidFill>
              <a:effectLst/>
              <a:latin typeface="Söhne"/>
            </a:endParaRPr>
          </a:p>
          <a:p>
            <a:pPr algn="l">
              <a:buFont typeface="+mj-lt"/>
              <a:buAutoNum type="arabicPeriod"/>
            </a:pPr>
            <a:r>
              <a:rPr b="1" dirty="0" i="1" lang="en-US">
                <a:solidFill>
                  <a:schemeClr val="tx1"/>
                </a:solidFill>
                <a:effectLst/>
                <a:latin typeface="Söhne"/>
              </a:rPr>
              <a:t>Real-Time Detection:</a:t>
            </a:r>
            <a:r>
              <a:rPr b="0" dirty="0" i="1" lang="en-US">
                <a:solidFill>
                  <a:schemeClr val="tx1"/>
                </a:solidFill>
                <a:effectLst/>
                <a:latin typeface="Söhne"/>
              </a:rPr>
              <a:t> Develop real-time spam detection systems that can quickly identify and filter out spam emails as they are received, providing users with immediate protection.</a:t>
            </a:r>
            <a:endParaRPr b="0" dirty="0" i="1" lang="en-US">
              <a:solidFill>
                <a:schemeClr val="tx1"/>
              </a:solidFill>
              <a:effectLst/>
              <a:latin typeface="Söhne"/>
            </a:endParaRPr>
          </a:p>
          <a:p>
            <a:pPr algn="l">
              <a:buFont typeface="+mj-lt"/>
              <a:buAutoNum type="arabicPeriod"/>
            </a:pPr>
            <a:r>
              <a:rPr b="1" dirty="0" i="1" lang="en-US">
                <a:solidFill>
                  <a:schemeClr val="tx1"/>
                </a:solidFill>
                <a:effectLst/>
                <a:latin typeface="Söhne"/>
              </a:rPr>
              <a:t>User Feedback Integration:</a:t>
            </a:r>
            <a:r>
              <a:rPr b="0" dirty="0" i="1" lang="en-US">
                <a:solidFill>
                  <a:schemeClr val="tx1"/>
                </a:solidFill>
                <a:effectLst/>
                <a:latin typeface="Söhne"/>
              </a:rPr>
              <a:t> Incorporate user feedback into the spam detection system to continuously improve its performance and adapt to new spamming techniques.</a:t>
            </a:r>
            <a:endParaRPr b="0" dirty="0" i="1" lang="en-US">
              <a:solidFill>
                <a:schemeClr val="tx1"/>
              </a:solidFill>
              <a:effectLst/>
              <a:latin typeface="Söhne"/>
            </a:endParaRPr>
          </a:p>
          <a:p>
            <a:pPr algn="l">
              <a:buFont typeface="+mj-lt"/>
              <a:buAutoNum type="arabicPeriod"/>
            </a:pPr>
            <a:r>
              <a:rPr b="1" dirty="0" i="1" lang="en-US">
                <a:solidFill>
                  <a:schemeClr val="tx1"/>
                </a:solidFill>
                <a:effectLst/>
                <a:latin typeface="Söhne"/>
              </a:rPr>
              <a:t>Multimodal Detection:</a:t>
            </a:r>
            <a:r>
              <a:rPr b="0" dirty="0" i="1" lang="en-US">
                <a:solidFill>
                  <a:schemeClr val="tx1"/>
                </a:solidFill>
                <a:effectLst/>
                <a:latin typeface="Söhne"/>
              </a:rPr>
              <a:t> Combine text-based features with other modalities such as images and metadata to improve the detection of sophisticated spam emails.</a:t>
            </a:r>
            <a:endParaRPr b="0" dirty="0" i="1" lang="en-US">
              <a:solidFill>
                <a:schemeClr val="tx1"/>
              </a:solidFill>
              <a:effectLst/>
              <a:latin typeface="Söhne"/>
            </a:endParaRPr>
          </a:p>
        </p:txBody>
      </p:sp>
      <p:pic>
        <p:nvPicPr>
          <p:cNvPr id="2097168"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65"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Video of the Project</a:t>
            </a:r>
          </a:p>
        </p:txBody>
      </p:sp>
      <p:pic>
        <p:nvPicPr>
          <p:cNvPr id="2097169"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23207" y="1183361"/>
            <a:ext cx="9144000" cy="3778532"/>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69">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9"/>
                                        </p:tgtEl>
                                      </p:cBhvr>
                                    </p:cmd>
                                  </p:childTnLst>
                                </p:cTn>
                              </p:par>
                            </p:childTnLst>
                          </p:cTn>
                        </p:par>
                      </p:childTnLst>
                    </p:cTn>
                  </p:par>
                </p:childTnLst>
              </p:cTn>
              <p:nextCondLst>
                <p:cond evt="onClick" delay="0">
                  <p:tgtEl>
                    <p:spTgt spid="2097169">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6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69"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70" name="Google Shape;62;g5fab984687_2_0"/>
          <p:cNvSpPr txBox="1"/>
          <p:nvPr/>
        </p:nvSpPr>
        <p:spPr>
          <a:xfrm>
            <a:off x="185737" y="1061211"/>
            <a:ext cx="4386264" cy="33324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0" dirty="0" i="1" lang="en-US">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endParaRPr b="0" dirty="0" i="1" lang="en-US">
              <a:solidFill>
                <a:schemeClr val="tx1"/>
              </a:solidFill>
              <a:effectLst/>
              <a:latin typeface="Söhne"/>
            </a:endParaRPr>
          </a:p>
          <a:p>
            <a:pPr indent="-173736" marL="173736">
              <a:spcAft>
                <a:spcPts val="800"/>
              </a:spcAft>
              <a:buClr>
                <a:srgbClr val="213163"/>
              </a:buClr>
              <a:buFont typeface="Arial" panose="020B0604020202020204" pitchFamily="34" charset="0"/>
              <a:buChar char="•"/>
            </a:pPr>
            <a:r>
              <a:rPr b="0" dirty="0" i="1" lang="en-US">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r>
              <a:rPr b="0" dirty="0" i="0" lang="en-US">
                <a:solidFill>
                  <a:schemeClr val="tx1"/>
                </a:solidFill>
                <a:effectLst/>
                <a:latin typeface="Söhne"/>
              </a:rPr>
              <a:t>.</a:t>
            </a:r>
            <a:endParaRPr dirty="0" lang="en-US">
              <a:solidFill>
                <a:schemeClr val="tx1"/>
              </a:solidFill>
            </a:endParaRPr>
          </a:p>
        </p:txBody>
      </p:sp>
      <p:pic>
        <p:nvPicPr>
          <p:cNvPr id="2097170"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4" name="Shape 60"/>
        <p:cNvGrpSpPr/>
        <p:nvPr/>
      </p:nvGrpSpPr>
      <p:grpSpPr>
        <a:xfrm>
          <a:off x="0" y="0"/>
          <a:ext cx="0" cy="0"/>
          <a:chOff x="0" y="0"/>
          <a:chExt cx="0" cy="0"/>
        </a:xfrm>
      </p:grpSpPr>
      <p:sp>
        <p:nvSpPr>
          <p:cNvPr id="1048674" name="TextBox 2"/>
          <p:cNvSpPr txBox="1"/>
          <p:nvPr/>
        </p:nvSpPr>
        <p:spPr>
          <a:xfrm>
            <a:off x="134935" y="1052956"/>
            <a:ext cx="8734745" cy="12090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1"/>
              </a:rPr>
              <a:t>https://www.coursera.org/</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2"/>
              </a:rPr>
              <a:t>https://www.udacity.com/</a:t>
            </a:r>
            <a:endParaRPr dirty="0" lang="en-US">
              <a:solidFill>
                <a:srgbClr val="0000FF"/>
              </a:solidFill>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3"/>
              </a:rPr>
              <a:t>https://www.kaggle.com/learn</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rPr>
              <a:t>https://codelabs.developers.google.com/</a:t>
            </a:r>
          </a:p>
        </p:txBody>
      </p:sp>
      <p:sp>
        <p:nvSpPr>
          <p:cNvPr id="1048675"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78"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60"/>
        <p:cNvGrpSpPr/>
        <p:nvPr/>
      </p:nvGrpSpPr>
      <p:grpSpPr>
        <a:xfrm>
          <a:off x="0" y="0"/>
          <a:ext cx="0" cy="0"/>
          <a:chOff x="0" y="0"/>
          <a:chExt cx="0" cy="0"/>
        </a:xfrm>
      </p:grpSpPr>
      <p:sp>
        <p:nvSpPr>
          <p:cNvPr id="1048594" name="TextBox 2"/>
          <p:cNvSpPr txBox="1"/>
          <p:nvPr/>
        </p:nvSpPr>
        <p:spPr>
          <a:xfrm>
            <a:off x="389077" y="2417588"/>
            <a:ext cx="8365847" cy="599440"/>
          </a:xfrm>
          <a:prstGeom prst="rect"/>
          <a:noFill/>
        </p:spPr>
        <p:txBody>
          <a:bodyPr rtlCol="0" wrap="none">
            <a:spAutoFit/>
          </a:bodyPr>
          <a:p>
            <a:pPr algn="ctr"/>
            <a:r>
              <a:rPr b="1" dirty="0" sz="1800" lang="en-US">
                <a:solidFill>
                  <a:schemeClr val="tx1"/>
                </a:solidFill>
              </a:rPr>
              <a:t>Disclaimer</a:t>
            </a:r>
          </a:p>
          <a:p>
            <a:pPr algn="ctr"/>
            <a:r>
              <a:rPr dirty="0" sz="1600" i="1" lang="en-US">
                <a:solidFill>
                  <a:schemeClr val="tx1"/>
                </a:solidFill>
              </a:rPr>
              <a:t>The content is curated from online/offline resources and used for educational purpose only</a:t>
            </a:r>
            <a:endParaRPr dirty="0" sz="1600" i="1" lang="en-US">
              <a:solidFill>
                <a:schemeClr val="tx1"/>
              </a:solidFill>
            </a:endParaRPr>
          </a:p>
        </p:txBody>
      </p:sp>
      <p:sp>
        <p:nvSpPr>
          <p:cNvPr id="1048595" name=""/>
          <p:cNvSpPr txBox="1"/>
          <p:nvPr/>
        </p:nvSpPr>
        <p:spPr>
          <a:xfrm>
            <a:off x="1757604" y="6944552"/>
            <a:ext cx="4572000" cy="2737103"/>
          </a:xfrm>
          <a:prstGeom prst="rect"/>
        </p:spPr>
        <p:txBody>
          <a:bodyPr rtlCol="0" wrap="square">
            <a:spAutoFit/>
          </a:bodyPr>
          <a:p>
            <a:pPr algn="l" marL="457200" marR="0">
              <a:lnSpc>
                <a:spcPct val="108000"/>
              </a:lnSpc>
              <a:spcBef>
                <a:spcPts val="900"/>
              </a:spcBef>
            </a:pPr>
            <a:r>
              <a:rPr b="0" sz="1200" i="0" lang="en-US">
                <a:solidFill>
                  <a:srgbClr val="111111"/>
                </a:solidFill>
                <a:latin typeface="Roboto"/>
                <a:ea typeface="Roboto"/>
                <a:cs typeface="Roboto"/>
              </a:rPr>
              <a:t> interactive dashboards that can provide valuable insights into the data.</a:t>
            </a:r>
            <a:r>
              <a:rPr b="0" sz="1200" i="0" lang="en-US">
                <a:solidFill>
                  <a:srgbClr val="111111"/>
                </a:solidFill>
                <a:latin typeface="Roboto"/>
                <a:ea typeface="Roboto"/>
                <a:cs typeface="Roboto"/>
              </a:rPr>
              <a:t> </a:t>
            </a:r>
          </a:p>
          <a:p>
            <a:pPr algn="l" marL="457200" marR="0">
              <a:lnSpc>
                <a:spcPct val="108000"/>
              </a:lnSpc>
              <a:spcBef>
                <a:spcPts val="900"/>
              </a:spcBef>
            </a:pPr>
            <a:r>
              <a:rPr b="1" sz="1200" i="0" lang="en-US">
                <a:solidFill>
                  <a:srgbClr val="111111"/>
                </a:solidFill>
                <a:latin typeface="Roboto"/>
                <a:ea typeface="Roboto"/>
                <a:cs typeface="Roboto"/>
              </a:rPr>
              <a:t>Data Access</a:t>
            </a:r>
            <a:r>
              <a:rPr b="0" sz="1200" i="0" lang="en-US">
                <a:solidFill>
                  <a:srgbClr val="111111"/>
                </a:solidFill>
                <a:latin typeface="Roboto"/>
                <a:ea typeface="Roboto"/>
                <a:cs typeface="Roboto"/>
              </a:rPr>
              <a:t>: The dashboards created in </a:t>
            </a:r>
            <a:r>
              <a:rPr b="0" sz="1200" i="0" lang="en-US">
                <a:solidFill>
                  <a:srgbClr val="111111"/>
                </a:solidFill>
                <a:latin typeface="Roboto"/>
                <a:ea typeface="Roboto"/>
                <a:cs typeface="Roboto"/>
              </a:rPr>
              <a:t>PowerBI</a:t>
            </a:r>
            <a:r>
              <a:rPr b="0" sz="1200" i="0" lang="en-US">
                <a:solidFill>
                  <a:srgbClr val="111111"/>
                </a:solidFill>
                <a:latin typeface="Roboto"/>
                <a:ea typeface="Roboto"/>
                <a:cs typeface="Roboto"/>
              </a:rPr>
              <a:t> can be accessed through </a:t>
            </a:r>
            <a:r>
              <a:rPr b="0" sz="1200" i="0" lang="en-US">
                <a:solidFill>
                  <a:srgbClr val="111111"/>
                </a:solidFill>
                <a:latin typeface="Roboto"/>
                <a:ea typeface="Roboto"/>
                <a:cs typeface="Roboto"/>
              </a:rPr>
              <a:t>PowerBI</a:t>
            </a:r>
            <a:r>
              <a:rPr b="0" sz="1200" i="0" lang="en-US">
                <a:solidFill>
                  <a:srgbClr val="111111"/>
                </a:solidFill>
                <a:latin typeface="Roboto"/>
                <a:ea typeface="Roboto"/>
                <a:cs typeface="Roboto"/>
              </a:rPr>
              <a:t> Desktop, </a:t>
            </a:r>
            <a:r>
              <a:rPr b="0" sz="1200" i="0" lang="en-US">
                <a:solidFill>
                  <a:srgbClr val="111111"/>
                </a:solidFill>
                <a:latin typeface="Roboto"/>
                <a:ea typeface="Roboto"/>
                <a:cs typeface="Roboto"/>
              </a:rPr>
              <a:t>PowerBI</a:t>
            </a:r>
            <a:r>
              <a:rPr b="0" sz="1200" i="0" lang="en-US">
                <a:solidFill>
                  <a:srgbClr val="111111"/>
                </a:solidFill>
                <a:latin typeface="Roboto"/>
                <a:ea typeface="Roboto"/>
                <a:cs typeface="Roboto"/>
              </a:rPr>
              <a:t> Service (online), and </a:t>
            </a:r>
            <a:r>
              <a:rPr b="0" sz="1200" i="0" lang="en-US">
                <a:solidFill>
                  <a:srgbClr val="111111"/>
                </a:solidFill>
                <a:latin typeface="Roboto"/>
                <a:ea typeface="Roboto"/>
                <a:cs typeface="Roboto"/>
              </a:rPr>
              <a:t>PowerBI</a:t>
            </a:r>
            <a:r>
              <a:rPr b="0" sz="1200" i="0" lang="en-US">
                <a:solidFill>
                  <a:srgbClr val="111111"/>
                </a:solidFill>
                <a:latin typeface="Roboto"/>
                <a:ea typeface="Roboto"/>
                <a:cs typeface="Roboto"/>
              </a:rPr>
              <a:t> Mobile.</a:t>
            </a:r>
            <a:r>
              <a:rPr b="0" sz="1200" i="0" lang="en-US">
                <a:solidFill>
                  <a:srgbClr val="111111"/>
                </a:solidFill>
                <a:latin typeface="Roboto"/>
                <a:ea typeface="Roboto"/>
                <a:cs typeface="Roboto"/>
              </a:rPr>
              <a:t> </a:t>
            </a:r>
          </a:p>
          <a:p>
            <a:pPr algn="l">
              <a:lnSpc>
                <a:spcPct val="108000"/>
              </a:lnSpc>
              <a:spcBef>
                <a:spcPts val="900"/>
              </a:spcBef>
            </a:pPr>
            <a:r>
              <a:rPr b="0" sz="1200" i="0" lang="en-US">
                <a:solidFill>
                  <a:srgbClr val="111111"/>
                </a:solidFill>
                <a:latin typeface="Roboto"/>
                <a:ea typeface="Roboto"/>
                <a:cs typeface="Roboto"/>
              </a:rPr>
              <a:t>This architecture provides a comprehensive solution for real-time analysis of bank customers. However, it’s important to note that the specific architecture may vary depending on the bank’s existing infrastructure, specific requirements, and budget. It’s also important to ensure that all tools and services comply with relevant data privacy and security regulations.</a:t>
            </a:r>
            <a:r>
              <a:rPr b="0" sz="1100" i="0" lang="en-US">
                <a:solidFill>
                  <a:srgbClr val="000000"/>
                </a:solidFill>
                <a:latin typeface="Calibri"/>
                <a:ea typeface="Calibri"/>
                <a:cs typeface="SimSun"/>
              </a:rPr>
              <a:t> </a:t>
            </a:r>
          </a:p>
          <a:p>
            <a:pPr algn="l">
              <a:lnSpc>
                <a:spcPct val="150000"/>
              </a:lnSpc>
              <a:spcAft>
                <a:spcPts val="800"/>
              </a:spcAft>
              <a:tabLst>
                <a:tab algn="l" pos="457200"/>
                <a:tab algn="l" pos="914400"/>
                <a:tab algn="l" pos="1371600"/>
                <a:tab algn="l" pos="1828800"/>
                <a:tab algn="l" pos="2933700"/>
              </a:tabLst>
            </a:pPr>
            <a:r>
              <a:rPr b="1" sz="1400" i="0" lang="en-US">
                <a:solidFill>
                  <a:srgbClr val="000000"/>
                </a:solidFill>
                <a:latin typeface="Times New Roman"/>
                <a:ea typeface="Calibri"/>
                <a:cs typeface="Times New Roman"/>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598"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9" name="Google Shape;62;g5fab984687_2_0"/>
          <p:cNvSpPr txBox="1">
            <a:spLocks noGrp="1"/>
          </p:cNvSpPr>
          <p:nvPr>
            <p:ph type="body" idx="4294967295"/>
          </p:nvPr>
        </p:nvSpPr>
        <p:spPr>
          <a:xfrm>
            <a:off x="126468" y="1054419"/>
            <a:ext cx="4594388" cy="31673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sz="1600" i="1" lang="en-US"/>
              <a:t>Abstract</a:t>
            </a:r>
            <a:endParaRPr dirty="0" sz="1600" i="1" lang="en-US"/>
          </a:p>
          <a:p>
            <a:pPr indent="-173736" marL="173736">
              <a:spcAft>
                <a:spcPts val="800"/>
              </a:spcAft>
              <a:buClr>
                <a:srgbClr val="213163"/>
              </a:buClr>
              <a:buFont typeface="Arial" panose="020B0604020202020204" pitchFamily="34" charset="0"/>
              <a:buChar char="•"/>
            </a:pPr>
            <a:r>
              <a:rPr dirty="0" sz="1600" i="1" lang="en-US"/>
              <a:t>Problem Statement</a:t>
            </a:r>
            <a:endParaRPr dirty="0" sz="1600" i="1" lang="en-US"/>
          </a:p>
          <a:p>
            <a:pPr indent="-173736" marL="173736">
              <a:spcAft>
                <a:spcPts val="800"/>
              </a:spcAft>
              <a:buClr>
                <a:srgbClr val="213163"/>
              </a:buClr>
              <a:buFont typeface="Arial" panose="020B0604020202020204" pitchFamily="34" charset="0"/>
              <a:buChar char="•"/>
            </a:pPr>
            <a:r>
              <a:rPr dirty="0" sz="1600" i="1" lang="en-US"/>
              <a:t>Aims, Objective &amp; Proposed System/Solution </a:t>
            </a:r>
            <a:endParaRPr dirty="0" sz="1600" i="1" lang="en-US"/>
          </a:p>
          <a:p>
            <a:pPr indent="-173736" marL="173736">
              <a:spcAft>
                <a:spcPts val="800"/>
              </a:spcAft>
              <a:buClr>
                <a:srgbClr val="213163"/>
              </a:buClr>
              <a:buFont typeface="Arial" panose="020B0604020202020204" pitchFamily="34" charset="0"/>
              <a:buChar char="•"/>
            </a:pPr>
            <a:r>
              <a:rPr dirty="0" sz="1600" i="1" lang="en-US"/>
              <a:t>System Deployment Approach</a:t>
            </a:r>
            <a:endParaRPr dirty="0" sz="1600" i="1" lang="en-US"/>
          </a:p>
          <a:p>
            <a:pPr indent="-173736" marL="173736">
              <a:spcAft>
                <a:spcPts val="800"/>
              </a:spcAft>
              <a:buClr>
                <a:srgbClr val="213163"/>
              </a:buClr>
              <a:buFont typeface="Arial" panose="020B0604020202020204" pitchFamily="34" charset="0"/>
              <a:buChar char="•"/>
            </a:pPr>
            <a:r>
              <a:rPr dirty="0" sz="1600" i="1" lang="en-US"/>
              <a:t>Model Development &amp; Algorithm</a:t>
            </a:r>
            <a:endParaRPr dirty="0" sz="1600" i="1" lang="en-US"/>
          </a:p>
          <a:p>
            <a:pPr indent="-173736" marL="173736">
              <a:spcAft>
                <a:spcPts val="800"/>
              </a:spcAft>
              <a:buClr>
                <a:srgbClr val="213163"/>
              </a:buClr>
              <a:buFont typeface="Arial" panose="020B0604020202020204" pitchFamily="34" charset="0"/>
              <a:buChar char="•"/>
            </a:pPr>
            <a:r>
              <a:rPr dirty="0" sz="1600" i="1" lang="en-US"/>
              <a:t>Future Scope</a:t>
            </a:r>
            <a:endParaRPr dirty="0" sz="1600" i="1" lang="en-US"/>
          </a:p>
          <a:p>
            <a:pPr indent="-173736" marL="173736">
              <a:spcAft>
                <a:spcPts val="800"/>
              </a:spcAft>
              <a:buClr>
                <a:srgbClr val="213163"/>
              </a:buClr>
              <a:buFont typeface="Arial" panose="020B0604020202020204" pitchFamily="34" charset="0"/>
              <a:buChar char="•"/>
            </a:pPr>
            <a:r>
              <a:rPr dirty="0" sz="1600" i="1" lang="en-US"/>
              <a:t>Video of the Project</a:t>
            </a:r>
            <a:endParaRPr dirty="0" sz="1600" i="1" lang="en-US"/>
          </a:p>
          <a:p>
            <a:pPr indent="-173736" marL="173736">
              <a:spcAft>
                <a:spcPts val="800"/>
              </a:spcAft>
              <a:buClr>
                <a:srgbClr val="213163"/>
              </a:buClr>
              <a:buFont typeface="Arial" panose="020B0604020202020204" pitchFamily="34" charset="0"/>
              <a:buChar char="•"/>
            </a:pPr>
            <a:r>
              <a:rPr dirty="0" sz="1600" i="1" lang="en-US"/>
              <a:t>Conclusion</a:t>
            </a:r>
            <a:endParaRPr dirty="0" sz="1600" i="1" lang="en-US"/>
          </a:p>
          <a:p>
            <a:pPr indent="-173736" marL="173736">
              <a:spcAft>
                <a:spcPts val="800"/>
              </a:spcAft>
              <a:buClr>
                <a:srgbClr val="213163"/>
              </a:buClr>
              <a:buFont typeface="Arial" panose="020B0604020202020204" pitchFamily="34" charset="0"/>
              <a:buChar char="•"/>
            </a:pPr>
            <a:r>
              <a:rPr dirty="0" sz="1600" i="1" lang="en-US"/>
              <a:t>Reference</a:t>
            </a:r>
            <a:endParaRPr dirty="0" sz="1600" i="1" lang="en-US"/>
          </a:p>
        </p:txBody>
      </p:sp>
      <p:pic>
        <p:nvPicPr>
          <p:cNvPr id="2097159" name="Picture 3"/>
          <p:cNvPicPr>
            <a:picLocks noChangeAspect="1"/>
          </p:cNvPicPr>
          <p:nvPr/>
        </p:nvPicPr>
        <p:blipFill>
          <a:blip xmlns:r="http://schemas.openxmlformats.org/officeDocument/2006/relationships" r:embed="rId1"/>
          <a:stretch>
            <a:fillRect/>
          </a:stretch>
        </p:blipFill>
        <p:spPr>
          <a:xfrm>
            <a:off x="5413790" y="1047750"/>
            <a:ext cx="3194940" cy="3194940"/>
          </a:xfrm>
          <a:prstGeom prst="rect"/>
          <a:effectLst>
            <a:outerShdw algn="t" blurRad="50800" dir="5400000" dist="38100"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60"/>
        <p:cNvGrpSpPr/>
        <p:nvPr/>
      </p:nvGrpSpPr>
      <p:grpSpPr>
        <a:xfrm>
          <a:off x="0" y="0"/>
          <a:ext cx="0" cy="0"/>
          <a:chOff x="0" y="0"/>
          <a:chExt cx="0" cy="0"/>
        </a:xfrm>
      </p:grpSpPr>
      <p:sp>
        <p:nvSpPr>
          <p:cNvPr id="1048602"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3" name="TextBox 2"/>
          <p:cNvSpPr txBox="1"/>
          <p:nvPr/>
        </p:nvSpPr>
        <p:spPr>
          <a:xfrm>
            <a:off x="134935" y="1059838"/>
            <a:ext cx="4437065" cy="2745740"/>
          </a:xfrm>
          <a:prstGeom prst="rect"/>
          <a:noFill/>
        </p:spPr>
        <p:txBody>
          <a:bodyPr anchor="t" bIns="45720" lIns="91440" rIns="91440" tIns="45720" wrap="square">
            <a:spAutoFit/>
          </a:bodyPr>
          <a:p>
            <a:pPr algn="just" fontAlgn="base" rtl="0">
              <a:spcAft>
                <a:spcPts val="800"/>
              </a:spcAft>
              <a:buClr>
                <a:srgbClr val="213163"/>
              </a:buClr>
            </a:pPr>
            <a:r>
              <a:rPr b="0" dirty="0" sz="1600" i="1"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sz="1600" i="1" lang="en-US">
              <a:solidFill>
                <a:schemeClr val="tx1"/>
              </a:solidFill>
              <a:effectLst/>
            </a:endParaRPr>
          </a:p>
        </p:txBody>
      </p:sp>
      <p:sp>
        <p:nvSpPr>
          <p:cNvPr id="104860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6"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 name="Shape 60"/>
        <p:cNvGrpSpPr/>
        <p:nvPr/>
      </p:nvGrpSpPr>
      <p:grpSpPr>
        <a:xfrm>
          <a:off x="0" y="0"/>
          <a:ext cx="0" cy="0"/>
          <a:chOff x="0" y="0"/>
          <a:chExt cx="0" cy="0"/>
        </a:xfrm>
      </p:grpSpPr>
      <p:sp>
        <p:nvSpPr>
          <p:cNvPr id="1048607"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8" name="TextBox 2"/>
          <p:cNvSpPr txBox="1"/>
          <p:nvPr/>
        </p:nvSpPr>
        <p:spPr>
          <a:xfrm>
            <a:off x="134935" y="1059838"/>
            <a:ext cx="4437065" cy="1297940"/>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dirty="0" sz="1600" i="1" lang="en-US">
              <a:solidFill>
                <a:schemeClr val="tx1"/>
              </a:solidFill>
            </a:endParaRPr>
          </a:p>
        </p:txBody>
      </p:sp>
      <p:sp>
        <p:nvSpPr>
          <p:cNvPr id="1048609"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50"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60"/>
        <p:cNvGrpSpPr/>
        <p:nvPr/>
      </p:nvGrpSpPr>
      <p:grpSpPr>
        <a:xfrm>
          <a:off x="0" y="0"/>
          <a:ext cx="0" cy="0"/>
          <a:chOff x="0" y="0"/>
          <a:chExt cx="0" cy="0"/>
        </a:xfrm>
      </p:grpSpPr>
      <p:sp>
        <p:nvSpPr>
          <p:cNvPr id="1048612"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3" name="TextBox 2"/>
          <p:cNvSpPr txBox="1"/>
          <p:nvPr/>
        </p:nvSpPr>
        <p:spPr>
          <a:xfrm>
            <a:off x="134935" y="1059838"/>
            <a:ext cx="8589965" cy="1056640"/>
          </a:xfrm>
          <a:prstGeom prst="rect"/>
          <a:noFill/>
        </p:spPr>
        <p:txBody>
          <a:bodyPr anchor="t" bIns="45720" lIns="91440" rIns="91440" tIns="45720" wrap="square">
            <a:spAutoFit/>
          </a:bodyPr>
          <a:p>
            <a:pPr algn="l" fontAlgn="base" rtl="0">
              <a:spcAft>
                <a:spcPts val="800"/>
              </a:spcAft>
              <a:buClr>
                <a:srgbClr val="213163"/>
              </a:buClr>
            </a:pPr>
            <a:r>
              <a:rPr b="0" dirty="0" sz="1600" i="1" lang="en-US">
                <a:solidFill>
                  <a:schemeClr val="tx1"/>
                </a:solidFill>
                <a:effectLst/>
              </a:rPr>
              <a:t>Aim: </a:t>
            </a:r>
            <a:r>
              <a:rPr b="0" dirty="0" sz="1600" i="1"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b="0" dirty="0" sz="1600" i="1" lang="en-US">
              <a:solidFill>
                <a:schemeClr val="tx1"/>
              </a:solidFill>
              <a:effectLst/>
            </a:endParaRPr>
          </a:p>
        </p:txBody>
      </p:sp>
      <p:sp>
        <p:nvSpPr>
          <p:cNvPr id="104861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094566" y="2373672"/>
            <a:ext cx="2954867" cy="2463528"/>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 name="Shape 60"/>
        <p:cNvGrpSpPr/>
        <p:nvPr/>
      </p:nvGrpSpPr>
      <p:grpSpPr>
        <a:xfrm>
          <a:off x="0" y="0"/>
          <a:ext cx="0" cy="0"/>
          <a:chOff x="0" y="0"/>
          <a:chExt cx="0" cy="0"/>
        </a:xfrm>
      </p:grpSpPr>
      <p:sp>
        <p:nvSpPr>
          <p:cNvPr id="1048617"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8" name="TextBox 2"/>
          <p:cNvSpPr txBox="1"/>
          <p:nvPr/>
        </p:nvSpPr>
        <p:spPr>
          <a:xfrm>
            <a:off x="185737" y="1059838"/>
            <a:ext cx="8650925" cy="30124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Collect a dataset of labeled emails, including spam and non-spam (ham) emails.</a:t>
            </a:r>
            <a:endParaRPr b="0" dirty="0" sz="1600" i="1" lang="en-US">
              <a:solidFill>
                <a:schemeClr val="tx1"/>
              </a:solidFill>
              <a:effectLst/>
              <a:latin typeface="Söhne"/>
            </a:endParaRPr>
          </a:p>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Preprocess the email text data to prepare it for machine learning model training.</a:t>
            </a:r>
            <a:endParaRPr b="0" dirty="0" sz="1600" i="1" lang="en-US">
              <a:solidFill>
                <a:schemeClr val="tx1"/>
              </a:solidFill>
              <a:effectLst/>
              <a:latin typeface="Söhne"/>
            </a:endParaRPr>
          </a:p>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Extract relevant features from the email text data using techniques such as TF-IDF and N-grams.</a:t>
            </a:r>
            <a:endParaRPr b="0" dirty="0" sz="1600" i="1" lang="en-US">
              <a:solidFill>
                <a:schemeClr val="tx1"/>
              </a:solidFill>
              <a:effectLst/>
              <a:latin typeface="Söhne"/>
            </a:endParaRPr>
          </a:p>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Train a machine learning model, such as a Naive Bayes classifier or a Support Vector Machine (SVM), using the extracted features.</a:t>
            </a:r>
            <a:endParaRPr b="0" dirty="0" sz="1600" i="1" lang="en-US">
              <a:solidFill>
                <a:schemeClr val="tx1"/>
              </a:solidFill>
              <a:effectLst/>
              <a:latin typeface="Söhne"/>
            </a:endParaRPr>
          </a:p>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Evaluate the performance of the trained model using metrics such as accuracy, precision, recall, and F1 score.</a:t>
            </a:r>
            <a:r>
              <a:rPr dirty="0" sz="1600" i="1" lang="en-US">
                <a:solidFill>
                  <a:schemeClr val="tx1"/>
                </a:solidFill>
                <a:effectLst/>
              </a:rPr>
              <a:t>.</a:t>
            </a:r>
            <a:endParaRPr dirty="0" sz="1600" i="1" lang="en-US">
              <a:solidFill>
                <a:schemeClr val="tx1"/>
              </a:solidFill>
              <a:effectLst/>
            </a:endParaRPr>
          </a:p>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Develop a user-friendly interface for the spam detection system, allowing users to easily classify emails as spam or non-spam</a:t>
            </a:r>
            <a:r>
              <a:rPr dirty="0" sz="1600" i="1" lang="en-US">
                <a:solidFill>
                  <a:schemeClr val="tx1"/>
                </a:solidFill>
                <a:effectLst/>
              </a:rPr>
              <a:t>.</a:t>
            </a:r>
            <a:endParaRPr dirty="0" sz="1600" i="1" lang="en-US">
              <a:solidFill>
                <a:schemeClr val="tx1"/>
              </a:solidFill>
              <a:effectLst/>
            </a:endParaRPr>
          </a:p>
        </p:txBody>
      </p:sp>
      <p:sp>
        <p:nvSpPr>
          <p:cNvPr id="1048619"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2"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Proposed Solution</a:t>
            </a:r>
          </a:p>
        </p:txBody>
      </p:sp>
      <p:sp>
        <p:nvSpPr>
          <p:cNvPr id="1048623" name="Google Shape;62;g5fab984687_2_0"/>
          <p:cNvSpPr txBox="1"/>
          <p:nvPr/>
        </p:nvSpPr>
        <p:spPr>
          <a:xfrm>
            <a:off x="185737" y="1061211"/>
            <a:ext cx="4386264" cy="38023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sz="1600" i="1" lang="en-US"/>
              <a:t>Solution: </a:t>
            </a:r>
            <a:r>
              <a:rPr dirty="0" sz="1600" i="1" lang="en-US"/>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endParaRPr dirty="0" sz="1600" i="1" lang="en-US"/>
          </a:p>
        </p:txBody>
      </p:sp>
      <p:grpSp>
        <p:nvGrpSpPr>
          <p:cNvPr id="60" name="Group 4"/>
          <p:cNvGrpSpPr/>
          <p:nvPr/>
        </p:nvGrpSpPr>
        <p:grpSpPr>
          <a:xfrm>
            <a:off x="5264526" y="1047750"/>
            <a:ext cx="3422806" cy="2277722"/>
            <a:chOff x="5586259" y="1047750"/>
            <a:chExt cx="3422806" cy="2277722"/>
          </a:xfrm>
        </p:grpSpPr>
        <p:pic>
          <p:nvPicPr>
            <p:cNvPr id="2097165" name="Picture 2" descr="How to Write the Perfect Web Design Proposal - Bidsketch"/>
            <p:cNvPicPr>
              <a:picLocks noChangeAspect="1" noChangeArrowheads="1"/>
            </p:cNvPicPr>
            <p:nvPr/>
          </p:nvPicPr>
          <p:blipFill>
            <a:blip xmlns:r="http://schemas.openxmlformats.org/officeDocument/2006/relationships" r:embed="rId1"/>
            <a:srcRect/>
            <a:stretch>
              <a:fillRect/>
            </a:stretch>
          </p:blipFill>
          <p:spPr bwMode="auto">
            <a:xfrm>
              <a:off x="5586259" y="1047750"/>
              <a:ext cx="3422806" cy="2277722"/>
            </a:xfrm>
            <a:prstGeom prst="rect"/>
            <a:noFill/>
          </p:spPr>
        </p:pic>
        <p:cxnSp>
          <p:nvCxnSpPr>
            <p:cNvPr id="3145732" name="Straight Connector 6"/>
            <p:cNvCxnSpPr>
              <a:cxnSpLocks/>
            </p:cNvCxnSpPr>
            <p:nvPr/>
          </p:nvCxnSpPr>
          <p:spPr>
            <a:xfrm>
              <a:off x="5586259" y="1310640"/>
              <a:ext cx="0" cy="1767840"/>
            </a:xfrm>
            <a:prstGeom prst="line"/>
          </p:spPr>
          <p:style>
            <a:lnRef idx="1">
              <a:schemeClr val="accent1"/>
            </a:lnRef>
            <a:fillRef idx="0">
              <a:schemeClr val="accent1"/>
            </a:fillRef>
            <a:effectRef idx="0">
              <a:schemeClr val="accent1"/>
            </a:effectRef>
            <a:fontRef idx="minor">
              <a:schemeClr val="tx1"/>
            </a:fontRef>
          </p:style>
        </p:cxnSp>
        <p:cxnSp>
          <p:nvCxnSpPr>
            <p:cNvPr id="3145733" name="Straight Connector 7"/>
            <p:cNvCxnSpPr>
              <a:cxnSpLocks/>
            </p:cNvCxnSpPr>
            <p:nvPr/>
          </p:nvCxnSpPr>
          <p:spPr>
            <a:xfrm>
              <a:off x="9009065" y="1310640"/>
              <a:ext cx="0" cy="1767840"/>
            </a:xfrm>
            <a:prstGeom prst="line"/>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27" name="Google Shape;61;g5fab984687_2_0"/>
          <p:cNvSpPr txBox="1"/>
          <p:nvPr/>
        </p:nvSpPr>
        <p:spPr>
          <a:xfrm>
            <a:off x="123208"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pic>
        <p:nvPicPr>
          <p:cNvPr id="2097166" name="Picture 6"/>
          <p:cNvPicPr>
            <a:picLocks noChangeAspect="1"/>
          </p:cNvPicPr>
          <p:nvPr/>
        </p:nvPicPr>
        <p:blipFill rotWithShape="1">
          <a:blip xmlns:r="http://schemas.openxmlformats.org/officeDocument/2006/relationships" r:embed="rId1"/>
          <a:srcRect l="16240" t="9900" r="13904" b="2496"/>
          <a:stretch>
            <a:fillRect/>
          </a:stretch>
        </p:blipFill>
        <p:spPr>
          <a:xfrm>
            <a:off x="2131080" y="1222736"/>
            <a:ext cx="4745813" cy="3347762"/>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Guest User</cp:lastModifiedBy>
  <dcterms:created xsi:type="dcterms:W3CDTF">2024-04-15T08:24:32Z</dcterms:created>
  <dcterms:modified xsi:type="dcterms:W3CDTF">2024-04-19T13:47:57Z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a290384efcc44126a567379ffca738b1</vt:lpwstr>
  </property>
</Properties>
</file>